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06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234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083" y="2472095"/>
            <a:ext cx="4928116" cy="32854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1526" y="614363"/>
            <a:ext cx="7917974" cy="32210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41"/>
              </a:lnSpc>
              <a:buNone/>
            </a:pPr>
            <a:r>
              <a:rPr lang="en-US" sz="6600" b="1" kern="0" spc="-133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Amazon Simple Storage Service (S3): Scalable Cloud Storage</a:t>
            </a:r>
            <a:endParaRPr lang="en-US" sz="6600" dirty="0"/>
          </a:p>
        </p:txBody>
      </p:sp>
      <p:sp>
        <p:nvSpPr>
          <p:cNvPr id="7" name="Text 3"/>
          <p:cNvSpPr/>
          <p:nvPr/>
        </p:nvSpPr>
        <p:spPr>
          <a:xfrm>
            <a:off x="781526" y="4157941"/>
            <a:ext cx="7829074" cy="18618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13"/>
              </a:lnSpc>
              <a:buNone/>
            </a:pPr>
            <a:r>
              <a:rPr lang="en-US" sz="2400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Amazon Simple Storage Service (Amazon S3) 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is a scalable </a:t>
            </a:r>
          </a:p>
          <a:p>
            <a:pPr marL="0" indent="0">
              <a:lnSpc>
                <a:spcPts val="2813"/>
              </a:lnSpc>
              <a:buNone/>
            </a:pPr>
            <a:r>
              <a:rPr lang="en-US" sz="2400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object storage service 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provided by </a:t>
            </a:r>
            <a:r>
              <a:rPr lang="en-US" sz="2400" kern="0" spc="-35" dirty="0">
                <a:solidFill>
                  <a:srgbClr val="FF0000"/>
                </a:solidFill>
                <a:ea typeface="Inter" pitchFamily="34" charset="-122"/>
                <a:cs typeface="Inter" pitchFamily="34" charset="-120"/>
              </a:rPr>
              <a:t>Amazon Web Services (AWS). </a:t>
            </a:r>
            <a:r>
              <a:rPr lang="en-US" sz="2400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It's designed to store and retrieve any amount of data from anywhere on the web. This presentation will explain the key concepts, features, and use cases of AWS S3 for beginners.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781526" y="7241024"/>
            <a:ext cx="357188" cy="357188"/>
          </a:xfrm>
          <a:prstGeom prst="roundRect">
            <a:avLst>
              <a:gd name="adj" fmla="val 25597404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45" y="6399847"/>
            <a:ext cx="461129" cy="4611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50275" y="6424136"/>
            <a:ext cx="1937504" cy="3908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77"/>
              </a:lnSpc>
              <a:buNone/>
            </a:pPr>
            <a:r>
              <a:rPr lang="en-US" sz="3200" b="1" kern="0" spc="-35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666167"/>
            <a:ext cx="4869061" cy="28971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2137767"/>
            <a:ext cx="7415927" cy="1697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6600" b="1" kern="0" spc="-10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Common Use Cases: Data Archiving</a:t>
            </a:r>
            <a:endParaRPr lang="en-US" sz="6600" dirty="0"/>
          </a:p>
        </p:txBody>
      </p:sp>
      <p:sp>
        <p:nvSpPr>
          <p:cNvPr id="7" name="Shape 3"/>
          <p:cNvSpPr/>
          <p:nvPr/>
        </p:nvSpPr>
        <p:spPr>
          <a:xfrm>
            <a:off x="864037" y="4205168"/>
            <a:ext cx="7415927" cy="1886545"/>
          </a:xfrm>
          <a:prstGeom prst="roundRect">
            <a:avLst>
              <a:gd name="adj" fmla="val 5496"/>
            </a:avLst>
          </a:prstGeom>
          <a:solidFill>
            <a:srgbClr val="E0D7F4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26093" y="4467225"/>
            <a:ext cx="4195643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600" b="1" kern="0" spc="-53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Low-Cost Archiving Options</a:t>
            </a:r>
            <a:endParaRPr lang="en-US" sz="3600" dirty="0"/>
          </a:p>
        </p:txBody>
      </p:sp>
      <p:sp>
        <p:nvSpPr>
          <p:cNvPr id="9" name="Text 5"/>
          <p:cNvSpPr/>
          <p:nvPr/>
        </p:nvSpPr>
        <p:spPr>
          <a:xfrm>
            <a:off x="1126093" y="5039558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S3 Glacier and S3 Glacier Deep Archive </a:t>
            </a:r>
            <a:r>
              <a:rPr lang="en-US" sz="28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offer low-cost storage options for data archiving.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78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42204" y="3279100"/>
            <a:ext cx="10049113" cy="7391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20"/>
              </a:lnSpc>
              <a:buNone/>
            </a:pPr>
            <a:r>
              <a:rPr lang="en-US" sz="6000" b="1" kern="0" spc="-93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Common Use Cases: Big Data Analytics</a:t>
            </a:r>
            <a:endParaRPr lang="en-US" sz="6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204" y="4340781"/>
            <a:ext cx="3915251" cy="8601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57231" y="5523428"/>
            <a:ext cx="2956679" cy="3694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0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Store Large Datasets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1657231" y="6021824"/>
            <a:ext cx="3485197" cy="343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Store large datasets 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 S3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455" y="4340781"/>
            <a:ext cx="3915370" cy="8601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72482" y="5523428"/>
            <a:ext cx="3485317" cy="738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10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Use AWS Analytics Services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5572482" y="6391275"/>
            <a:ext cx="3485317" cy="10319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Use AWS analytics services 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like Amazon Athena and Amazon Redshift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2826" y="4340781"/>
            <a:ext cx="3915370" cy="8601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853" y="5523428"/>
            <a:ext cx="2956679" cy="3694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0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Analyze Data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9487853" y="6021824"/>
            <a:ext cx="3485317" cy="3439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Analyze the data 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stored in S3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4302681"/>
            <a:ext cx="12841962" cy="848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6000" b="1" kern="0" spc="-10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Common Use Cases: Static Website Hosting</a:t>
            </a:r>
            <a:endParaRPr lang="en-US" sz="6000" dirty="0"/>
          </a:p>
        </p:txBody>
      </p:sp>
      <p:sp>
        <p:nvSpPr>
          <p:cNvPr id="6" name="Shape 3"/>
          <p:cNvSpPr/>
          <p:nvPr/>
        </p:nvSpPr>
        <p:spPr>
          <a:xfrm>
            <a:off x="864037" y="5521523"/>
            <a:ext cx="12902327" cy="1491496"/>
          </a:xfrm>
          <a:prstGeom prst="roundRect">
            <a:avLst>
              <a:gd name="adj" fmla="val 6952"/>
            </a:avLst>
          </a:prstGeom>
          <a:solidFill>
            <a:srgbClr val="E0D7F4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6093" y="5783580"/>
            <a:ext cx="3419356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200" b="1" kern="0" spc="-53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Direct Hosting from S3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1126093" y="6355913"/>
            <a:ext cx="123782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Host static websites directly from an S3 bucket</a:t>
            </a:r>
            <a:r>
              <a:rPr lang="en-US" sz="24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S3 can serve HTML, CSS, JavaScript, and other files.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076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82" y="2261354"/>
            <a:ext cx="4943118" cy="37073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46971" y="597575"/>
            <a:ext cx="7622858" cy="14937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82"/>
              </a:lnSpc>
              <a:buNone/>
            </a:pPr>
            <a:r>
              <a:rPr lang="en-US" sz="6000" b="1" kern="0" spc="-94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Common Use Cases: </a:t>
            </a:r>
          </a:p>
          <a:p>
            <a:pPr marL="0" indent="0">
              <a:lnSpc>
                <a:spcPts val="5882"/>
              </a:lnSpc>
              <a:buNone/>
            </a:pPr>
            <a:r>
              <a:rPr lang="en-US" sz="6000" b="1" kern="0" spc="-94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Content Distribution</a:t>
            </a:r>
            <a:endParaRPr lang="en-US" sz="6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971" y="2417207"/>
            <a:ext cx="1086445" cy="17384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9291" y="2634496"/>
            <a:ext cx="2987993" cy="3734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41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Store Content in S3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7659291" y="3138368"/>
            <a:ext cx="6210538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8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Use S3 to store your content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971" y="4155638"/>
            <a:ext cx="1086445" cy="17384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9291" y="4372928"/>
            <a:ext cx="3411141" cy="3734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41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Integrate with CloudFront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7659291" y="4876800"/>
            <a:ext cx="6210538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8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Use S3 with Amazon CloudFront </a:t>
            </a:r>
          </a:p>
          <a:p>
            <a:pPr marL="0" indent="0" algn="l">
              <a:lnSpc>
                <a:spcPts val="2738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(a Content Delivery Network)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6971" y="5894070"/>
            <a:ext cx="1086445" cy="173843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59291" y="6111359"/>
            <a:ext cx="2987993" cy="3734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41"/>
              </a:lnSpc>
              <a:buNone/>
            </a:pPr>
            <a:r>
              <a:rPr lang="en-US" sz="3200" b="1" kern="0" spc="-47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Global Distribution</a:t>
            </a:r>
            <a:endParaRPr lang="en-US" sz="3200" dirty="0"/>
          </a:p>
        </p:txBody>
      </p:sp>
      <p:sp>
        <p:nvSpPr>
          <p:cNvPr id="15" name="Text 8"/>
          <p:cNvSpPr/>
          <p:nvPr/>
        </p:nvSpPr>
        <p:spPr>
          <a:xfrm>
            <a:off x="7659291" y="6615232"/>
            <a:ext cx="6210538" cy="347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8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Distribute content globally 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with low latency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1484471" y="705683"/>
            <a:ext cx="8165425" cy="7337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78"/>
              </a:lnSpc>
              <a:buNone/>
            </a:pPr>
            <a:r>
              <a:rPr lang="en-US" sz="6000" b="1" kern="0" spc="-92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Getting Started with Amazon S3</a:t>
            </a:r>
            <a:endParaRPr lang="en-US" sz="6000" dirty="0"/>
          </a:p>
        </p:txBody>
      </p:sp>
      <p:sp>
        <p:nvSpPr>
          <p:cNvPr id="5" name="Shape 3"/>
          <p:cNvSpPr/>
          <p:nvPr/>
        </p:nvSpPr>
        <p:spPr>
          <a:xfrm>
            <a:off x="7299841" y="1866424"/>
            <a:ext cx="30480" cy="5657374"/>
          </a:xfrm>
          <a:prstGeom prst="roundRect">
            <a:avLst>
              <a:gd name="adj" fmla="val 294168"/>
            </a:avLst>
          </a:prstGeom>
          <a:solidFill>
            <a:srgbClr val="C6BDDA"/>
          </a:solidFill>
          <a:ln/>
        </p:spPr>
      </p:sp>
      <p:sp>
        <p:nvSpPr>
          <p:cNvPr id="6" name="Shape 4"/>
          <p:cNvSpPr/>
          <p:nvPr/>
        </p:nvSpPr>
        <p:spPr>
          <a:xfrm>
            <a:off x="6358295" y="2331482"/>
            <a:ext cx="747117" cy="30480"/>
          </a:xfrm>
          <a:prstGeom prst="roundRect">
            <a:avLst>
              <a:gd name="adj" fmla="val 294168"/>
            </a:avLst>
          </a:prstGeom>
          <a:solidFill>
            <a:srgbClr val="C6BDDA"/>
          </a:solidFill>
          <a:ln/>
        </p:spPr>
      </p:sp>
      <p:sp>
        <p:nvSpPr>
          <p:cNvPr id="7" name="Shape 5"/>
          <p:cNvSpPr/>
          <p:nvPr/>
        </p:nvSpPr>
        <p:spPr>
          <a:xfrm>
            <a:off x="7074932" y="2106573"/>
            <a:ext cx="480298" cy="480298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43167" y="2170628"/>
            <a:ext cx="143708" cy="352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3600" b="1" kern="0" spc="-55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1</a:t>
            </a:r>
            <a:endParaRPr lang="en-US" sz="3600" dirty="0"/>
          </a:p>
        </p:txBody>
      </p:sp>
      <p:sp>
        <p:nvSpPr>
          <p:cNvPr id="9" name="Text 7"/>
          <p:cNvSpPr/>
          <p:nvPr/>
        </p:nvSpPr>
        <p:spPr>
          <a:xfrm>
            <a:off x="3110746" y="2079903"/>
            <a:ext cx="3030260" cy="366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889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Create an AWS Account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1484471" y="2574727"/>
            <a:ext cx="4656534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9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Sign up for an </a:t>
            </a: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AWS account 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you don't already have one.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>
            <a:off x="7524750" y="3398877"/>
            <a:ext cx="747117" cy="30480"/>
          </a:xfrm>
          <a:prstGeom prst="roundRect">
            <a:avLst>
              <a:gd name="adj" fmla="val 294168"/>
            </a:avLst>
          </a:prstGeom>
          <a:solidFill>
            <a:srgbClr val="C6BDDA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4932" y="3173968"/>
            <a:ext cx="480298" cy="480298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8640" y="3238024"/>
            <a:ext cx="192762" cy="352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3600" b="1" kern="0" spc="-55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2</a:t>
            </a:r>
            <a:endParaRPr lang="en-US" sz="3600" dirty="0"/>
          </a:p>
        </p:txBody>
      </p:sp>
      <p:sp>
        <p:nvSpPr>
          <p:cNvPr id="14" name="Text 12"/>
          <p:cNvSpPr/>
          <p:nvPr/>
        </p:nvSpPr>
        <p:spPr>
          <a:xfrm>
            <a:off x="8489156" y="3147298"/>
            <a:ext cx="2935367" cy="366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9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Create a Bucket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8489156" y="3642122"/>
            <a:ext cx="5493544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Go to the </a:t>
            </a: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AWS Management Console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navigate to </a:t>
            </a: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S3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create a </a:t>
            </a: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new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bucket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6" name="Shape 14"/>
          <p:cNvSpPr/>
          <p:nvPr/>
        </p:nvSpPr>
        <p:spPr>
          <a:xfrm>
            <a:off x="6358295" y="4359473"/>
            <a:ext cx="747117" cy="30480"/>
          </a:xfrm>
          <a:prstGeom prst="roundRect">
            <a:avLst>
              <a:gd name="adj" fmla="val 294168"/>
            </a:avLst>
          </a:prstGeom>
          <a:solidFill>
            <a:srgbClr val="C6BDDA"/>
          </a:solidFill>
          <a:ln/>
        </p:spPr>
      </p:sp>
      <p:sp>
        <p:nvSpPr>
          <p:cNvPr id="17" name="Shape 15"/>
          <p:cNvSpPr/>
          <p:nvPr/>
        </p:nvSpPr>
        <p:spPr>
          <a:xfrm>
            <a:off x="7074932" y="4134564"/>
            <a:ext cx="480298" cy="480298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8878" y="4198620"/>
            <a:ext cx="192405" cy="352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3600" b="1" kern="0" spc="-55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3</a:t>
            </a:r>
            <a:endParaRPr lang="en-US" sz="3600" dirty="0"/>
          </a:p>
        </p:txBody>
      </p:sp>
      <p:sp>
        <p:nvSpPr>
          <p:cNvPr id="19" name="Text 17"/>
          <p:cNvSpPr/>
          <p:nvPr/>
        </p:nvSpPr>
        <p:spPr>
          <a:xfrm>
            <a:off x="3205639" y="4107894"/>
            <a:ext cx="2935367" cy="366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889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Upload Objects</a:t>
            </a:r>
            <a:endParaRPr lang="en-US" sz="3200" dirty="0"/>
          </a:p>
        </p:txBody>
      </p:sp>
      <p:sp>
        <p:nvSpPr>
          <p:cNvPr id="20" name="Text 18"/>
          <p:cNvSpPr/>
          <p:nvPr/>
        </p:nvSpPr>
        <p:spPr>
          <a:xfrm>
            <a:off x="1484471" y="4602718"/>
            <a:ext cx="4656534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90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Upload files (objects) 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your bucket using the console, AWS CLI, or SDKs.</a:t>
            </a:r>
            <a:endParaRPr lang="en-US" sz="2400" dirty="0"/>
          </a:p>
        </p:txBody>
      </p:sp>
      <p:sp>
        <p:nvSpPr>
          <p:cNvPr id="21" name="Shape 19"/>
          <p:cNvSpPr/>
          <p:nvPr/>
        </p:nvSpPr>
        <p:spPr>
          <a:xfrm>
            <a:off x="7524750" y="5320189"/>
            <a:ext cx="747117" cy="30480"/>
          </a:xfrm>
          <a:prstGeom prst="roundRect">
            <a:avLst>
              <a:gd name="adj" fmla="val 294168"/>
            </a:avLst>
          </a:prstGeom>
          <a:solidFill>
            <a:srgbClr val="C6BDDA"/>
          </a:solidFill>
          <a:ln/>
        </p:spPr>
      </p:sp>
      <p:sp>
        <p:nvSpPr>
          <p:cNvPr id="22" name="Shape 20"/>
          <p:cNvSpPr/>
          <p:nvPr/>
        </p:nvSpPr>
        <p:spPr>
          <a:xfrm>
            <a:off x="7074932" y="5095280"/>
            <a:ext cx="480298" cy="480298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23641" y="5159335"/>
            <a:ext cx="182880" cy="352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3600" b="1" kern="0" spc="-55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4</a:t>
            </a:r>
            <a:endParaRPr lang="en-US" sz="3600" dirty="0"/>
          </a:p>
        </p:txBody>
      </p:sp>
      <p:sp>
        <p:nvSpPr>
          <p:cNvPr id="24" name="Text 22"/>
          <p:cNvSpPr/>
          <p:nvPr/>
        </p:nvSpPr>
        <p:spPr>
          <a:xfrm>
            <a:off x="8489156" y="5068610"/>
            <a:ext cx="2935367" cy="366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89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Set Permissions</a:t>
            </a:r>
            <a:endParaRPr lang="en-US" sz="3200" dirty="0"/>
          </a:p>
        </p:txBody>
      </p:sp>
      <p:sp>
        <p:nvSpPr>
          <p:cNvPr id="25" name="Text 23"/>
          <p:cNvSpPr/>
          <p:nvPr/>
        </p:nvSpPr>
        <p:spPr>
          <a:xfrm>
            <a:off x="8489156" y="5563433"/>
            <a:ext cx="4656653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90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Configure bucket policies and ACLs 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control who can access your data.</a:t>
            </a:r>
            <a:endParaRPr lang="en-US" sz="2400" dirty="0"/>
          </a:p>
        </p:txBody>
      </p:sp>
      <p:sp>
        <p:nvSpPr>
          <p:cNvPr id="26" name="Shape 24"/>
          <p:cNvSpPr/>
          <p:nvPr/>
        </p:nvSpPr>
        <p:spPr>
          <a:xfrm>
            <a:off x="6358295" y="6280904"/>
            <a:ext cx="747117" cy="30480"/>
          </a:xfrm>
          <a:prstGeom prst="roundRect">
            <a:avLst>
              <a:gd name="adj" fmla="val 294168"/>
            </a:avLst>
          </a:prstGeom>
          <a:solidFill>
            <a:srgbClr val="C6BDDA"/>
          </a:solidFill>
          <a:ln/>
        </p:spPr>
      </p:sp>
      <p:sp>
        <p:nvSpPr>
          <p:cNvPr id="27" name="Shape 25"/>
          <p:cNvSpPr/>
          <p:nvPr/>
        </p:nvSpPr>
        <p:spPr>
          <a:xfrm>
            <a:off x="7074932" y="6055995"/>
            <a:ext cx="480298" cy="480298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218521" y="6120051"/>
            <a:ext cx="193000" cy="352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74"/>
              </a:lnSpc>
              <a:buNone/>
            </a:pPr>
            <a:r>
              <a:rPr lang="en-US" sz="3600" b="1" kern="0" spc="-55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5</a:t>
            </a:r>
            <a:endParaRPr lang="en-US" sz="3600" dirty="0"/>
          </a:p>
        </p:txBody>
      </p:sp>
      <p:sp>
        <p:nvSpPr>
          <p:cNvPr id="29" name="Text 27"/>
          <p:cNvSpPr/>
          <p:nvPr/>
        </p:nvSpPr>
        <p:spPr>
          <a:xfrm>
            <a:off x="3205639" y="6029325"/>
            <a:ext cx="2935367" cy="366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889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Access Your Data</a:t>
            </a:r>
            <a:endParaRPr lang="en-US" sz="3200" dirty="0"/>
          </a:p>
        </p:txBody>
      </p:sp>
      <p:sp>
        <p:nvSpPr>
          <p:cNvPr id="30" name="Text 28"/>
          <p:cNvSpPr/>
          <p:nvPr/>
        </p:nvSpPr>
        <p:spPr>
          <a:xfrm>
            <a:off x="1484471" y="6524149"/>
            <a:ext cx="4656534" cy="682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90"/>
              </a:lnSpc>
              <a:buNone/>
            </a:pP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Use the AWS Management Console, AWS CLI, or APIs to </a:t>
            </a: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retrieve and manage your data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152" y="2322314"/>
            <a:ext cx="4955977" cy="35848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2355" y="599718"/>
            <a:ext cx="7659291" cy="1458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42"/>
              </a:lnSpc>
              <a:buNone/>
            </a:pPr>
            <a:r>
              <a:rPr lang="en-US" sz="5400" b="1" kern="0" spc="-92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Conclusion: </a:t>
            </a:r>
          </a:p>
          <a:p>
            <a:pPr marL="0" indent="0">
              <a:lnSpc>
                <a:spcPts val="5742"/>
              </a:lnSpc>
              <a:buNone/>
            </a:pPr>
            <a:r>
              <a:rPr lang="en-US" sz="5400" b="1" kern="0" spc="-92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The Power of Amazon S3</a:t>
            </a:r>
            <a:endParaRPr lang="en-US" sz="5400" dirty="0"/>
          </a:p>
        </p:txBody>
      </p:sp>
      <p:sp>
        <p:nvSpPr>
          <p:cNvPr id="7" name="Shape 3"/>
          <p:cNvSpPr/>
          <p:nvPr/>
        </p:nvSpPr>
        <p:spPr>
          <a:xfrm>
            <a:off x="742355" y="2375892"/>
            <a:ext cx="7659291" cy="1609963"/>
          </a:xfrm>
          <a:prstGeom prst="roundRect">
            <a:avLst>
              <a:gd name="adj" fmla="val 553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62025" y="2595562"/>
            <a:ext cx="3296960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Versatile Storage Solution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962025" y="3087291"/>
            <a:ext cx="7219950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Amazon S3 is a </a:t>
            </a:r>
            <a:r>
              <a:rPr lang="en-US" sz="2400" kern="0" spc="-33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versatile and powerful storage service 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that can handle a wide range of use cases.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742355" y="4197906"/>
            <a:ext cx="7659291" cy="1609963"/>
          </a:xfrm>
          <a:prstGeom prst="roundRect">
            <a:avLst>
              <a:gd name="adj" fmla="val 553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62025" y="4417576"/>
            <a:ext cx="3282077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Scalability and Durability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962025" y="4909304"/>
            <a:ext cx="7219950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Its </a:t>
            </a:r>
            <a:r>
              <a:rPr lang="en-US" sz="2400" kern="0" spc="-33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scalability, durability, and extensive feature set 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make it a popular choice for individuals and businesses alike.</a:t>
            </a:r>
            <a:endParaRPr lang="en-US" sz="2400" dirty="0"/>
          </a:p>
        </p:txBody>
      </p:sp>
      <p:sp>
        <p:nvSpPr>
          <p:cNvPr id="13" name="Shape 9"/>
          <p:cNvSpPr/>
          <p:nvPr/>
        </p:nvSpPr>
        <p:spPr>
          <a:xfrm>
            <a:off x="742355" y="6019919"/>
            <a:ext cx="7659291" cy="1609963"/>
          </a:xfrm>
          <a:prstGeom prst="roundRect">
            <a:avLst>
              <a:gd name="adj" fmla="val 553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62025" y="6239589"/>
            <a:ext cx="2993112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Foundation for Success</a:t>
            </a:r>
            <a:endParaRPr lang="en-US" sz="3200" dirty="0"/>
          </a:p>
        </p:txBody>
      </p:sp>
      <p:sp>
        <p:nvSpPr>
          <p:cNvPr id="15" name="Text 11"/>
          <p:cNvSpPr/>
          <p:nvPr/>
        </p:nvSpPr>
        <p:spPr>
          <a:xfrm>
            <a:off x="962025" y="6731318"/>
            <a:ext cx="7219950" cy="678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By understanding the </a:t>
            </a:r>
            <a:r>
              <a:rPr lang="en-US" sz="2400" kern="0" spc="-33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basics of buckets, objects, and keys</a:t>
            </a:r>
            <a:r>
              <a:rPr lang="en-US" sz="2400" kern="0" spc="-33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you can start leveraging S3 for your storage needs.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751" y="2831306"/>
            <a:ext cx="4904780" cy="25668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4268" y="847487"/>
            <a:ext cx="6398300" cy="7997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298"/>
              </a:lnSpc>
              <a:buNone/>
            </a:pPr>
            <a:r>
              <a:rPr lang="en-US" sz="6000" b="1" kern="0" spc="-101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Key Concepts: Buckets</a:t>
            </a:r>
            <a:endParaRPr lang="en-US" sz="6000" dirty="0"/>
          </a:p>
        </p:txBody>
      </p:sp>
      <p:sp>
        <p:nvSpPr>
          <p:cNvPr id="7" name="Shape 3"/>
          <p:cNvSpPr/>
          <p:nvPr/>
        </p:nvSpPr>
        <p:spPr>
          <a:xfrm>
            <a:off x="814268" y="1996202"/>
            <a:ext cx="7515463" cy="1764268"/>
          </a:xfrm>
          <a:prstGeom prst="roundRect">
            <a:avLst>
              <a:gd name="adj" fmla="val 553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4537" y="2236470"/>
            <a:ext cx="319909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3200" b="1" kern="0" spc="-50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Container for Objects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1054537" y="2775823"/>
            <a:ext cx="7034927" cy="7443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1"/>
              </a:lnSpc>
              <a:buNone/>
            </a:pPr>
            <a:r>
              <a:rPr lang="en-US" sz="2400" kern="0" spc="-37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Buckets are containers for storing objects (files). </a:t>
            </a:r>
            <a:r>
              <a:rPr lang="en-US" sz="2400" kern="0" spc="-3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Each object is stored in a bucket.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814268" y="3993118"/>
            <a:ext cx="7515463" cy="1764268"/>
          </a:xfrm>
          <a:prstGeom prst="roundRect">
            <a:avLst>
              <a:gd name="adj" fmla="val 553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54537" y="4233386"/>
            <a:ext cx="319909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3200" b="1" kern="0" spc="-50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Unique Naming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1054537" y="4772739"/>
            <a:ext cx="7034927" cy="7443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31"/>
              </a:lnSpc>
              <a:buNone/>
            </a:pPr>
            <a:r>
              <a:rPr lang="en-US" sz="2400" kern="0" spc="-3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must create a bucket before you can store data in S3. </a:t>
            </a:r>
            <a:r>
              <a:rPr lang="en-US" sz="2400" kern="0" spc="-37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Each bucket is unique across the entire AWS system</a:t>
            </a:r>
            <a:r>
              <a:rPr lang="en-US" sz="2400" kern="0" spc="-3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Shape 9"/>
          <p:cNvSpPr/>
          <p:nvPr/>
        </p:nvSpPr>
        <p:spPr>
          <a:xfrm>
            <a:off x="814268" y="5990034"/>
            <a:ext cx="7515463" cy="1642666"/>
          </a:xfrm>
          <a:prstGeom prst="roundRect">
            <a:avLst>
              <a:gd name="adj" fmla="val 702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54537" y="6230303"/>
            <a:ext cx="319909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49"/>
              </a:lnSpc>
              <a:buNone/>
            </a:pPr>
            <a:r>
              <a:rPr lang="en-US" sz="3200" b="1" kern="0" spc="-50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Regional Storage</a:t>
            </a:r>
            <a:endParaRPr lang="en-US" sz="3200" dirty="0"/>
          </a:p>
        </p:txBody>
      </p:sp>
      <p:sp>
        <p:nvSpPr>
          <p:cNvPr id="15" name="Text 11"/>
          <p:cNvSpPr/>
          <p:nvPr/>
        </p:nvSpPr>
        <p:spPr>
          <a:xfrm>
            <a:off x="1054537" y="6769656"/>
            <a:ext cx="7034927" cy="3721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1"/>
              </a:lnSpc>
              <a:buNone/>
            </a:pPr>
            <a:r>
              <a:rPr lang="en-US" sz="2400" kern="0" spc="-37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Buckets have a unique name and reside in a </a:t>
            </a:r>
            <a:r>
              <a:rPr lang="en-US" sz="2400" kern="0" spc="-37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specific </a:t>
            </a:r>
          </a:p>
          <a:p>
            <a:pPr marL="0" indent="0">
              <a:lnSpc>
                <a:spcPts val="2931"/>
              </a:lnSpc>
              <a:buNone/>
            </a:pPr>
            <a:r>
              <a:rPr lang="en-US" sz="2400" kern="0" spc="-37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AWS region.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981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891" y="2383274"/>
            <a:ext cx="4950619" cy="34654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094" y="589359"/>
            <a:ext cx="5894308" cy="736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02"/>
              </a:lnSpc>
              <a:buNone/>
            </a:pPr>
            <a:r>
              <a:rPr lang="en-US" sz="6000" b="1" kern="0" spc="-93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Key Concepts: Objects</a:t>
            </a:r>
            <a:endParaRPr lang="en-US" sz="6000" dirty="0"/>
          </a:p>
        </p:txBody>
      </p:sp>
      <p:sp>
        <p:nvSpPr>
          <p:cNvPr id="7" name="Shape 3"/>
          <p:cNvSpPr/>
          <p:nvPr/>
        </p:nvSpPr>
        <p:spPr>
          <a:xfrm>
            <a:off x="750094" y="1888688"/>
            <a:ext cx="482203" cy="48220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19043" y="1952982"/>
            <a:ext cx="144304" cy="353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5"/>
              </a:lnSpc>
              <a:buNone/>
            </a:pPr>
            <a:r>
              <a:rPr lang="en-US" sz="3600" b="1" kern="0" spc="-5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1</a:t>
            </a:r>
            <a:endParaRPr lang="en-US" sz="3600" dirty="0"/>
          </a:p>
        </p:txBody>
      </p:sp>
      <p:sp>
        <p:nvSpPr>
          <p:cNvPr id="9" name="Text 5"/>
          <p:cNvSpPr/>
          <p:nvPr/>
        </p:nvSpPr>
        <p:spPr>
          <a:xfrm>
            <a:off x="1446609" y="1888688"/>
            <a:ext cx="2947154" cy="368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1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Fundamental Entities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1446609" y="2385536"/>
            <a:ext cx="6947297" cy="11015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Objects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are the fundamental entities stored in S3. An </a:t>
            </a: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object consists of data, metadata, and a unique identifier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1" name="Shape 7"/>
          <p:cNvSpPr/>
          <p:nvPr/>
        </p:nvSpPr>
        <p:spPr>
          <a:xfrm>
            <a:off x="750094" y="3615650"/>
            <a:ext cx="482203" cy="48220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94398" y="3679944"/>
            <a:ext cx="193477" cy="353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5"/>
              </a:lnSpc>
              <a:buNone/>
            </a:pPr>
            <a:r>
              <a:rPr lang="en-US" sz="3600" b="1" kern="0" spc="-5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2</a:t>
            </a:r>
            <a:endParaRPr lang="en-US" sz="3600" dirty="0"/>
          </a:p>
        </p:txBody>
      </p:sp>
      <p:sp>
        <p:nvSpPr>
          <p:cNvPr id="13" name="Text 9"/>
          <p:cNvSpPr/>
          <p:nvPr/>
        </p:nvSpPr>
        <p:spPr>
          <a:xfrm>
            <a:off x="1446609" y="3615650"/>
            <a:ext cx="2947154" cy="368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1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Data Content</a:t>
            </a:r>
            <a:endParaRPr lang="en-US" sz="3200" dirty="0"/>
          </a:p>
        </p:txBody>
      </p:sp>
      <p:sp>
        <p:nvSpPr>
          <p:cNvPr id="14" name="Text 10"/>
          <p:cNvSpPr/>
          <p:nvPr/>
        </p:nvSpPr>
        <p:spPr>
          <a:xfrm>
            <a:off x="1446609" y="4112498"/>
            <a:ext cx="6947297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The data part is the actual content 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are storing (e.g., documents, images, videos).</a:t>
            </a:r>
            <a:endParaRPr lang="en-US" sz="2400" dirty="0"/>
          </a:p>
        </p:txBody>
      </p:sp>
      <p:sp>
        <p:nvSpPr>
          <p:cNvPr id="15" name="Shape 11"/>
          <p:cNvSpPr/>
          <p:nvPr/>
        </p:nvSpPr>
        <p:spPr>
          <a:xfrm>
            <a:off x="750094" y="5164812"/>
            <a:ext cx="482203" cy="48220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94636" y="5229106"/>
            <a:ext cx="193119" cy="353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5"/>
              </a:lnSpc>
              <a:buNone/>
            </a:pPr>
            <a:r>
              <a:rPr lang="en-US" sz="3600" b="1" kern="0" spc="-5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3</a:t>
            </a:r>
            <a:endParaRPr lang="en-US" sz="3600" dirty="0"/>
          </a:p>
        </p:txBody>
      </p:sp>
      <p:sp>
        <p:nvSpPr>
          <p:cNvPr id="17" name="Text 13"/>
          <p:cNvSpPr/>
          <p:nvPr/>
        </p:nvSpPr>
        <p:spPr>
          <a:xfrm>
            <a:off x="1446609" y="5164812"/>
            <a:ext cx="2947154" cy="368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1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Metadata</a:t>
            </a:r>
            <a:endParaRPr lang="en-US" sz="3200" dirty="0"/>
          </a:p>
        </p:txBody>
      </p:sp>
      <p:sp>
        <p:nvSpPr>
          <p:cNvPr id="18" name="Text 14"/>
          <p:cNvSpPr/>
          <p:nvPr/>
        </p:nvSpPr>
        <p:spPr>
          <a:xfrm>
            <a:off x="1446609" y="5661660"/>
            <a:ext cx="6947297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Metadata is information about the object 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(e.g., the date last modified, content type).</a:t>
            </a:r>
            <a:endParaRPr lang="en-US" sz="2400" dirty="0"/>
          </a:p>
        </p:txBody>
      </p:sp>
      <p:sp>
        <p:nvSpPr>
          <p:cNvPr id="19" name="Shape 15"/>
          <p:cNvSpPr/>
          <p:nvPr/>
        </p:nvSpPr>
        <p:spPr>
          <a:xfrm>
            <a:off x="750094" y="6802874"/>
            <a:ext cx="482203" cy="48220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899398" y="6867168"/>
            <a:ext cx="183594" cy="3536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85"/>
              </a:lnSpc>
              <a:buNone/>
            </a:pPr>
            <a:r>
              <a:rPr lang="en-US" sz="3600" b="1" kern="0" spc="-5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4</a:t>
            </a:r>
            <a:endParaRPr lang="en-US" sz="3600" dirty="0"/>
          </a:p>
        </p:txBody>
      </p:sp>
      <p:sp>
        <p:nvSpPr>
          <p:cNvPr id="21" name="Text 17"/>
          <p:cNvSpPr/>
          <p:nvPr/>
        </p:nvSpPr>
        <p:spPr>
          <a:xfrm>
            <a:off x="1446609" y="6802874"/>
            <a:ext cx="2947154" cy="368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01"/>
              </a:lnSpc>
              <a:buNone/>
            </a:pPr>
            <a:r>
              <a:rPr lang="en-US" sz="3200" b="1" kern="0" spc="-46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Object Identification</a:t>
            </a:r>
            <a:endParaRPr lang="en-US" sz="3200" dirty="0"/>
          </a:p>
        </p:txBody>
      </p:sp>
      <p:sp>
        <p:nvSpPr>
          <p:cNvPr id="22" name="Text 18"/>
          <p:cNvSpPr/>
          <p:nvPr/>
        </p:nvSpPr>
        <p:spPr>
          <a:xfrm>
            <a:off x="1446609" y="7299722"/>
            <a:ext cx="6947297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kern="0" spc="-34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Each object is identified by a key (name)</a:t>
            </a:r>
            <a:r>
              <a:rPr lang="en-US" sz="2400" kern="0" spc="-34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within a bucket.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145268"/>
            <a:ext cx="9411533" cy="8485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6600" b="1" kern="0" spc="-10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Key Concepts: Keys and Regions</a:t>
            </a:r>
            <a:endParaRPr lang="en-US" sz="6600" dirty="0"/>
          </a:p>
        </p:txBody>
      </p:sp>
      <p:sp>
        <p:nvSpPr>
          <p:cNvPr id="5" name="Text 3"/>
          <p:cNvSpPr/>
          <p:nvPr/>
        </p:nvSpPr>
        <p:spPr>
          <a:xfrm>
            <a:off x="864037" y="3610928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600" b="1" kern="0" spc="-53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Keys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864037" y="4281964"/>
            <a:ext cx="6150054" cy="1725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</a:t>
            </a:r>
            <a:r>
              <a:rPr lang="en-US" sz="28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key is the unique identifier for an object within a bucket</a:t>
            </a:r>
            <a:r>
              <a:rPr lang="en-US" sz="28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It's like a </a:t>
            </a:r>
            <a:r>
              <a:rPr lang="en-US" sz="28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file path </a:t>
            </a:r>
            <a:r>
              <a:rPr lang="en-US" sz="28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 a file system. Keys can include slashes to create a directory-like structure.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623929" y="3610928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600" b="1" kern="0" spc="-53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Regions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7623928" y="4281964"/>
            <a:ext cx="6815971" cy="2042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Regions are geographical areas where AWS data centers are located</a:t>
            </a:r>
            <a:r>
              <a:rPr lang="en-US" sz="28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You can choose a region to store your buckets. Choosing a region close to your users can reduce latency.</a:t>
            </a: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817" y="2806779"/>
            <a:ext cx="4982647" cy="26159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5326" y="1222415"/>
            <a:ext cx="7733348" cy="1385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55"/>
              </a:lnSpc>
              <a:buNone/>
            </a:pPr>
            <a:r>
              <a:rPr lang="en-US" sz="5400" b="1" kern="0" spc="-8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Features of Amazon S3: </a:t>
            </a:r>
          </a:p>
          <a:p>
            <a:pPr marL="0" indent="0">
              <a:lnSpc>
                <a:spcPts val="5455"/>
              </a:lnSpc>
              <a:buNone/>
            </a:pPr>
            <a:r>
              <a:rPr lang="en-US" sz="5400" b="1" kern="0" spc="-8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Scalability and Reliability</a:t>
            </a:r>
            <a:endParaRPr lang="en-US" sz="5400" dirty="0"/>
          </a:p>
        </p:txBody>
      </p:sp>
      <p:sp>
        <p:nvSpPr>
          <p:cNvPr id="7" name="Shape 3"/>
          <p:cNvSpPr/>
          <p:nvPr/>
        </p:nvSpPr>
        <p:spPr>
          <a:xfrm>
            <a:off x="705326" y="3136821"/>
            <a:ext cx="453390" cy="453390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64156" y="3197185"/>
            <a:ext cx="135731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4000" b="1" kern="0" spc="-52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1</a:t>
            </a:r>
            <a:endParaRPr lang="en-US" sz="4000" dirty="0"/>
          </a:p>
        </p:txBody>
      </p:sp>
      <p:sp>
        <p:nvSpPr>
          <p:cNvPr id="9" name="Text 5"/>
          <p:cNvSpPr/>
          <p:nvPr/>
        </p:nvSpPr>
        <p:spPr>
          <a:xfrm>
            <a:off x="1360170" y="3136821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3600" b="1" kern="0" spc="-44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Automatic Scaling</a:t>
            </a:r>
            <a:endParaRPr lang="en-US" sz="3600" dirty="0"/>
          </a:p>
        </p:txBody>
      </p:sp>
      <p:sp>
        <p:nvSpPr>
          <p:cNvPr id="10" name="Text 6"/>
          <p:cNvSpPr/>
          <p:nvPr/>
        </p:nvSpPr>
        <p:spPr>
          <a:xfrm>
            <a:off x="1360170" y="3604141"/>
            <a:ext cx="7531894" cy="644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9"/>
              </a:lnSpc>
              <a:buNone/>
            </a:pPr>
            <a:r>
              <a:rPr lang="en-US" sz="2400" kern="0" spc="-32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S3 automatically scales to handle large amounts of data</a:t>
            </a:r>
            <a:r>
              <a:rPr lang="en-US" sz="2400" kern="0" spc="-32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You don't need to worry about managing storage infrastructure.</a:t>
            </a:r>
            <a:endParaRPr lang="en-US" sz="2400" dirty="0"/>
          </a:p>
        </p:txBody>
      </p:sp>
      <p:sp>
        <p:nvSpPr>
          <p:cNvPr id="11" name="Shape 7"/>
          <p:cNvSpPr/>
          <p:nvPr/>
        </p:nvSpPr>
        <p:spPr>
          <a:xfrm>
            <a:off x="705326" y="4715232"/>
            <a:ext cx="453390" cy="453390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841058" y="4775597"/>
            <a:ext cx="181928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4000" b="1" kern="0" spc="-52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2</a:t>
            </a:r>
            <a:endParaRPr lang="en-US" sz="4000" dirty="0"/>
          </a:p>
        </p:txBody>
      </p:sp>
      <p:sp>
        <p:nvSpPr>
          <p:cNvPr id="13" name="Text 9"/>
          <p:cNvSpPr/>
          <p:nvPr/>
        </p:nvSpPr>
        <p:spPr>
          <a:xfrm>
            <a:off x="1360170" y="4715232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3600" b="1" kern="0" spc="-44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High Durability</a:t>
            </a:r>
            <a:endParaRPr lang="en-US" sz="3600" dirty="0"/>
          </a:p>
        </p:txBody>
      </p:sp>
      <p:sp>
        <p:nvSpPr>
          <p:cNvPr id="14" name="Text 10"/>
          <p:cNvSpPr/>
          <p:nvPr/>
        </p:nvSpPr>
        <p:spPr>
          <a:xfrm>
            <a:off x="1360170" y="5182553"/>
            <a:ext cx="7078504" cy="644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39"/>
              </a:lnSpc>
              <a:buNone/>
            </a:pPr>
            <a:r>
              <a:rPr lang="en-US" sz="2400" kern="0" spc="-32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S3 is designed for 99.999999999% (11 nines) durability</a:t>
            </a:r>
            <a:r>
              <a:rPr lang="en-US" sz="2400" kern="0" spc="-32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ensuring that your data is highly durable.</a:t>
            </a:r>
            <a:endParaRPr lang="en-US" sz="2400" dirty="0"/>
          </a:p>
        </p:txBody>
      </p:sp>
      <p:sp>
        <p:nvSpPr>
          <p:cNvPr id="15" name="Shape 11"/>
          <p:cNvSpPr/>
          <p:nvPr/>
        </p:nvSpPr>
        <p:spPr>
          <a:xfrm>
            <a:off x="705326" y="6217444"/>
            <a:ext cx="453390" cy="453390"/>
          </a:xfrm>
          <a:prstGeom prst="roundRect">
            <a:avLst>
              <a:gd name="adj" fmla="val 18670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841177" y="6277808"/>
            <a:ext cx="181570" cy="332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18"/>
              </a:lnSpc>
              <a:buNone/>
            </a:pPr>
            <a:r>
              <a:rPr lang="en-US" sz="4000" b="1" kern="0" spc="-52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3</a:t>
            </a:r>
            <a:endParaRPr lang="en-US" sz="4000" dirty="0"/>
          </a:p>
        </p:txBody>
      </p:sp>
      <p:sp>
        <p:nvSpPr>
          <p:cNvPr id="17" name="Text 13"/>
          <p:cNvSpPr/>
          <p:nvPr/>
        </p:nvSpPr>
        <p:spPr>
          <a:xfrm>
            <a:off x="1360170" y="6217444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3600" b="1" kern="0" spc="-44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High Availability</a:t>
            </a:r>
            <a:endParaRPr lang="en-US" sz="3600" dirty="0"/>
          </a:p>
        </p:txBody>
      </p:sp>
      <p:sp>
        <p:nvSpPr>
          <p:cNvPr id="18" name="Text 14"/>
          <p:cNvSpPr/>
          <p:nvPr/>
        </p:nvSpPr>
        <p:spPr>
          <a:xfrm>
            <a:off x="1360170" y="6684764"/>
            <a:ext cx="7078504" cy="3224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39"/>
              </a:lnSpc>
              <a:buNone/>
            </a:pPr>
            <a:r>
              <a:rPr lang="en-US" sz="2400" kern="0" spc="-32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S3 is also highly available, designed for 99.99% availability</a:t>
            </a:r>
            <a:r>
              <a:rPr lang="en-US" sz="2400" kern="0" spc="-32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729" y="3382447"/>
            <a:ext cx="4868823" cy="146470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071086"/>
            <a:ext cx="7415927" cy="1697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6000" b="1" kern="0" spc="-10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Features of Amazon S3: Security</a:t>
            </a:r>
            <a:endParaRPr lang="en-US" sz="6000" dirty="0"/>
          </a:p>
        </p:txBody>
      </p:sp>
      <p:sp>
        <p:nvSpPr>
          <p:cNvPr id="7" name="Shape 3"/>
          <p:cNvSpPr/>
          <p:nvPr/>
        </p:nvSpPr>
        <p:spPr>
          <a:xfrm>
            <a:off x="864037" y="3138488"/>
            <a:ext cx="7415927" cy="1886545"/>
          </a:xfrm>
          <a:prstGeom prst="roundRect">
            <a:avLst>
              <a:gd name="adj" fmla="val 5496"/>
            </a:avLst>
          </a:prstGeom>
          <a:solidFill>
            <a:srgbClr val="E0D7F4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26093" y="3400544"/>
            <a:ext cx="3945731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200" b="1" kern="0" spc="-53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Multiple Security Features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1126093" y="3972878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S3 provides multiple security features</a:t>
            </a:r>
            <a:r>
              <a:rPr lang="en-US" sz="24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including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access control policies, encryption, and bucket policies.</a:t>
            </a:r>
            <a:endParaRPr lang="en-US" sz="2400" dirty="0"/>
          </a:p>
        </p:txBody>
      </p:sp>
      <p:sp>
        <p:nvSpPr>
          <p:cNvPr id="10" name="Shape 6"/>
          <p:cNvSpPr/>
          <p:nvPr/>
        </p:nvSpPr>
        <p:spPr>
          <a:xfrm>
            <a:off x="864037" y="5271849"/>
            <a:ext cx="7415927" cy="1886545"/>
          </a:xfrm>
          <a:prstGeom prst="roundRect">
            <a:avLst>
              <a:gd name="adj" fmla="val 5496"/>
            </a:avLst>
          </a:prstGeom>
          <a:solidFill>
            <a:srgbClr val="E0D7F4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126093" y="5533906"/>
            <a:ext cx="4937284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200" b="1" kern="0" spc="-53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Identity and Access Management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1126093" y="6106239"/>
            <a:ext cx="68918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can use </a:t>
            </a:r>
            <a:r>
              <a:rPr lang="en-US" sz="24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AWS Identity and Access Management (IAM) </a:t>
            </a:r>
            <a:r>
              <a:rPr lang="en-US" sz="24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to control who can access your data.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288858"/>
            <a:ext cx="4869180" cy="3651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317546"/>
            <a:ext cx="7415927" cy="1697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6000" b="1" kern="0" spc="-10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Features of Amazon S3: Data Management</a:t>
            </a:r>
            <a:endParaRPr lang="en-US" sz="6000" dirty="0"/>
          </a:p>
        </p:txBody>
      </p:sp>
      <p:sp>
        <p:nvSpPr>
          <p:cNvPr id="7" name="Shape 3"/>
          <p:cNvSpPr/>
          <p:nvPr/>
        </p:nvSpPr>
        <p:spPr>
          <a:xfrm>
            <a:off x="864037" y="366260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8585" y="3736658"/>
            <a:ext cx="166211" cy="407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8"/>
              </a:lnSpc>
              <a:buNone/>
            </a:pPr>
            <a:r>
              <a:rPr lang="en-US" sz="4000" b="1" kern="0" spc="-64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1</a:t>
            </a:r>
            <a:endParaRPr lang="en-US" sz="4000" dirty="0"/>
          </a:p>
        </p:txBody>
      </p:sp>
      <p:sp>
        <p:nvSpPr>
          <p:cNvPr id="9" name="Text 5"/>
          <p:cNvSpPr/>
          <p:nvPr/>
        </p:nvSpPr>
        <p:spPr>
          <a:xfrm>
            <a:off x="1666280" y="3662601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200" b="1" kern="0" spc="-53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Management Tools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1666280" y="4234934"/>
            <a:ext cx="702052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S3 offers various tools for managing your data</a:t>
            </a:r>
            <a:r>
              <a:rPr lang="en-US" sz="24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such as versioning, lifecycle policies, and cross-region replication.</a:t>
            </a:r>
            <a:endParaRPr lang="en-US" sz="2400" dirty="0"/>
          </a:p>
        </p:txBody>
      </p:sp>
      <p:sp>
        <p:nvSpPr>
          <p:cNvPr id="11" name="Shape 7"/>
          <p:cNvSpPr/>
          <p:nvPr/>
        </p:nvSpPr>
        <p:spPr>
          <a:xfrm>
            <a:off x="864037" y="55495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0248" y="5623560"/>
            <a:ext cx="222885" cy="4073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08"/>
              </a:lnSpc>
              <a:buNone/>
            </a:pPr>
            <a:r>
              <a:rPr lang="en-US" sz="4000" b="1" kern="0" spc="-64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2</a:t>
            </a:r>
            <a:endParaRPr lang="en-US" sz="4000" dirty="0"/>
          </a:p>
        </p:txBody>
      </p:sp>
      <p:sp>
        <p:nvSpPr>
          <p:cNvPr id="13" name="Text 9"/>
          <p:cNvSpPr/>
          <p:nvPr/>
        </p:nvSpPr>
        <p:spPr>
          <a:xfrm>
            <a:off x="1666280" y="5549503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200" b="1" kern="0" spc="-53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Versioning</a:t>
            </a:r>
            <a:endParaRPr lang="en-US" sz="3200" dirty="0"/>
          </a:p>
        </p:txBody>
      </p:sp>
      <p:sp>
        <p:nvSpPr>
          <p:cNvPr id="14" name="Text 10"/>
          <p:cNvSpPr/>
          <p:nvPr/>
        </p:nvSpPr>
        <p:spPr>
          <a:xfrm>
            <a:off x="1666280" y="612183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Versioning allows you to keep multiple versions of an object</a:t>
            </a:r>
            <a:r>
              <a:rPr lang="en-US" sz="24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which can help with data recovery.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918454"/>
            <a:ext cx="12902327" cy="1697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6600" b="1" kern="0" spc="-10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Features of Amazon S3: </a:t>
            </a:r>
          </a:p>
          <a:p>
            <a:pPr marL="0" indent="0">
              <a:lnSpc>
                <a:spcPts val="6683"/>
              </a:lnSpc>
              <a:buNone/>
            </a:pPr>
            <a:r>
              <a:rPr lang="en-US" sz="6600" b="1" kern="0" spc="-10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Data Transfer and Access</a:t>
            </a:r>
            <a:endParaRPr lang="en-US" sz="6600" dirty="0"/>
          </a:p>
        </p:txBody>
      </p:sp>
      <p:sp>
        <p:nvSpPr>
          <p:cNvPr id="5" name="Text 3"/>
          <p:cNvSpPr/>
          <p:nvPr/>
        </p:nvSpPr>
        <p:spPr>
          <a:xfrm>
            <a:off x="864037" y="4232672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600" b="1" kern="0" spc="-53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Transfer Methods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864037" y="4903708"/>
            <a:ext cx="6150054" cy="1697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S3 supports multiple methods for transferring data</a:t>
            </a:r>
            <a:r>
              <a:rPr lang="en-US" sz="28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including the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28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AWS Management Console, AWS CLI, SDKs, and REST API.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623929" y="4232672"/>
            <a:ext cx="3394710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600" b="1" kern="0" spc="-53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Access Control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7623929" y="4903708"/>
            <a:ext cx="6150054" cy="1407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You can control access to your data </a:t>
            </a:r>
            <a:r>
              <a:rPr lang="en-US" sz="28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using ACLs (Access Control Lists) and bucket policies.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743319"/>
            <a:ext cx="4869061" cy="2742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2137767"/>
            <a:ext cx="7415927" cy="1697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683"/>
              </a:lnSpc>
              <a:buNone/>
            </a:pPr>
            <a:r>
              <a:rPr lang="en-US" sz="6600" b="1" kern="0" spc="-107" dirty="0">
                <a:solidFill>
                  <a:srgbClr val="F95F88"/>
                </a:solidFill>
                <a:ea typeface="Petrona" pitchFamily="34" charset="-122"/>
                <a:cs typeface="Petrona" pitchFamily="34" charset="-120"/>
              </a:rPr>
              <a:t>Common Use Cases: Backup and Restore</a:t>
            </a:r>
            <a:endParaRPr lang="en-US" sz="6600" dirty="0"/>
          </a:p>
        </p:txBody>
      </p:sp>
      <p:sp>
        <p:nvSpPr>
          <p:cNvPr id="7" name="Shape 3"/>
          <p:cNvSpPr/>
          <p:nvPr/>
        </p:nvSpPr>
        <p:spPr>
          <a:xfrm>
            <a:off x="6350437" y="4205168"/>
            <a:ext cx="7415927" cy="2436932"/>
          </a:xfrm>
          <a:prstGeom prst="roundRect">
            <a:avLst>
              <a:gd name="adj" fmla="val 5496"/>
            </a:avLst>
          </a:prstGeom>
          <a:solidFill>
            <a:srgbClr val="E0D7F4"/>
          </a:solidFill>
          <a:ln w="15240">
            <a:solidFill>
              <a:srgbClr val="C6BDD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612493" y="4467225"/>
            <a:ext cx="3587948" cy="4242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341"/>
              </a:lnSpc>
              <a:buNone/>
            </a:pPr>
            <a:r>
              <a:rPr lang="en-US" sz="3600" b="1" kern="0" spc="-53" dirty="0">
                <a:solidFill>
                  <a:srgbClr val="272525"/>
                </a:solidFill>
                <a:ea typeface="Petrona" pitchFamily="34" charset="-122"/>
                <a:cs typeface="Petrona" pitchFamily="34" charset="-120"/>
              </a:rPr>
              <a:t>Reliable Backup Storage</a:t>
            </a:r>
            <a:endParaRPr lang="en-US" sz="3600" dirty="0"/>
          </a:p>
        </p:txBody>
      </p:sp>
      <p:sp>
        <p:nvSpPr>
          <p:cNvPr id="9" name="Text 5"/>
          <p:cNvSpPr/>
          <p:nvPr/>
        </p:nvSpPr>
        <p:spPr>
          <a:xfrm>
            <a:off x="6612493" y="5039558"/>
            <a:ext cx="6891814" cy="12977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800" kern="0" spc="-39" dirty="0">
                <a:solidFill>
                  <a:srgbClr val="C00000"/>
                </a:solidFill>
                <a:ea typeface="Inter" pitchFamily="34" charset="-122"/>
                <a:cs typeface="Inter" pitchFamily="34" charset="-120"/>
              </a:rPr>
              <a:t>Use S3 to store backup copies of your data</a:t>
            </a:r>
            <a:r>
              <a:rPr lang="en-US" sz="2800" kern="0" spc="-39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Its durability and availability make it a reliable choice for backups.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880</Words>
  <Application>Microsoft Office PowerPoint</Application>
  <PresentationFormat>Custom</PresentationFormat>
  <Paragraphs>125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40</cp:revision>
  <dcterms:created xsi:type="dcterms:W3CDTF">2024-07-31T13:22:21Z</dcterms:created>
  <dcterms:modified xsi:type="dcterms:W3CDTF">2024-11-18T08:12:37Z</dcterms:modified>
</cp:coreProperties>
</file>